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C460-A9C2-4784-9DF8-04B473AA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AF6EA-2148-4D5A-A816-6F836CE7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A1D9-C51C-43B2-8562-0A8B45C8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4E62-4AC3-42E4-B51F-706F20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C43B4-3D79-4C0B-9187-F3DA9DCB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D05F-FCC2-4FD3-8D3C-0E2236C4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96388-D851-41BC-AFEC-396CD6EDD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F5A9E-EF6C-4130-888B-DB8781F9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78C0-BFAC-478A-97FD-F5AA99DF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20F42-F33F-4D36-A3AB-C5E87879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85224-B655-4157-9731-38C1DF6E6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A2698-B82B-4AD9-B955-619432548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E71-6342-4417-B1AE-9DDD0E09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C5CEF-E272-4D3C-B14A-0EB4BA3E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FBEF-902F-492F-B216-D1F7C879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3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4999-9D41-4502-9570-9ADBB041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2C90-71EA-44FE-A6D8-1BD96481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C0EFF-400D-4C3D-8870-A96466FE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3829-7D14-4580-B01F-A047373E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DA62F-809A-41AF-BD71-11AD848E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4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3080-277D-494A-9F1C-9577FFDF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C9A6-9403-4193-9DB1-5CFE61E6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87857-0477-46B4-8717-5C50D305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2426C-562A-43D0-B472-B28A4706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35472-EF91-41CC-B5DD-A8DCD773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58FA-282C-4B4A-AA39-5325F682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2C58-B0BE-4DB5-9689-255860475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A72BF-5D45-4F0B-8DE0-69CBC6BF5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7C0BA-05AD-49DD-97DA-EE99A366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BD9E-0B53-44AB-AD68-90B2773D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42604-A0DA-428C-8B30-31D8022F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6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CFC9-AD06-4B0E-9C3E-198B1254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12FDF-70E3-4D68-A292-488A1E0B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A4007-FC4B-4675-9B9F-56BC8CC1B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114EE-9834-4E78-A72C-9E98132A8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95BCB-F0D3-45B5-865F-EB0D2281A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F1777-ABC2-47EC-88F6-F71E9185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2DEBA-D446-48B0-B390-5F9C53B3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C91C2-5731-4FB3-BEF2-2453E97A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127F-E59F-4FB3-B90A-ECA2EDAD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6A738-3E52-4F3F-96FD-A6136F29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B6367-85EE-401D-AF83-35D9F9B9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78561-66D8-4A27-8984-F1B2A36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3879E2-8D89-4A68-8853-2905515D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4D335-0808-438B-A5EB-CC1C3F55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1D068-93A9-4F32-A448-E5F1E74D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BAE0-7D76-4A48-858E-994FE025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06F1E-C799-4204-8F5C-BF031551C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64783-9D4B-40BC-B4BB-5CF49A58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24289-6888-448C-9C42-5D8E6860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09D87-6F4E-4EE1-919F-9332C70F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CEE5B-85E7-433F-8243-34B16E3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4755-E8F6-4AE7-9E5B-03D214B8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97990-9FCE-4207-A56C-318A8E57A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DD612-3016-4C9C-8FDD-A932F89C2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28E48-226B-4B69-8DCB-38D08193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D6D69-62D2-4033-8431-ABD78132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00A60-AB85-47B2-81FF-D9FA9D20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FCF05-B064-4458-803D-A314C4F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27792-F554-46A7-B294-EAE2BCD6A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6A5DF-370B-46AA-A7C6-A21431A00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FFCA-3E4D-4E0E-A127-0736149228D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5137-8DAB-4373-88AE-923A677E4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7C2BE-D698-4426-928B-B399B67F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80D5-4839-411B-AB30-80CF6FA8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pg.or.th/domestic/members/cer/domestic_cer.pdf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pg.or.th/domestic/members/cer/domestic_cer1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9683-5937-4FC4-99F2-7E0FA7D43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0171"/>
            <a:ext cx="9144000" cy="2387600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โครงการอนุรักษ์พันธุกรรมพืชอันเนื่องมาจากพระราชดำริ </a:t>
            </a:r>
            <a:b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สมเด็จพระเทพรัตนราชสุดาฯ สยามบรมราชกุมารี</a:t>
            </a:r>
            <a:b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(อพ.สธ.)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86204-B196-45EE-9595-F259AA342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7756"/>
            <a:ext cx="9144000" cy="1655762"/>
          </a:xfrm>
        </p:spPr>
        <p:txBody>
          <a:bodyPr/>
          <a:lstStyle/>
          <a:p>
            <a:r>
              <a:rPr lang="th-TH" dirty="0"/>
              <a:t>การดำเนินงานสนองพระราชดำริเชิงเครือข่าย</a:t>
            </a:r>
            <a:r>
              <a:rPr lang="en-US" dirty="0"/>
              <a:t> : </a:t>
            </a:r>
            <a:r>
              <a:rPr lang="th-TH" dirty="0"/>
              <a:t>การจัดทำข้อมูลเครือข่ายศูนย์แม่ข่ายประสานงาน อพ.สธ. ศูนย์ประสานงาน อพ.สธ. และกลุ่มจังหวัด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2E08F-FCAC-4077-90EC-5B93FF2B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83" y="262985"/>
            <a:ext cx="1528233" cy="18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9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436DE0-B3E5-492B-A9B8-749DDA321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05" r="3951" b="-3"/>
          <a:stretch/>
        </p:blipFill>
        <p:spPr>
          <a:xfrm>
            <a:off x="685800" y="643468"/>
            <a:ext cx="10839449" cy="557106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52CCD-6B24-4AE1-89F3-53BDC8A60121}"/>
              </a:ext>
            </a:extLst>
          </p:cNvPr>
          <p:cNvSpPr txBox="1"/>
          <p:nvPr/>
        </p:nvSpPr>
        <p:spPr>
          <a:xfrm>
            <a:off x="2006600" y="6267785"/>
            <a:ext cx="814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 องค์การบริหารส่วนจังหวัด (อบจ.) ทั่วประเทศ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= 76 </a:t>
            </a:r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64922-AB5E-42C1-ABC9-11C57E1E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152" y="3844576"/>
            <a:ext cx="651783" cy="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5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D5F000E8-C852-4B91-96E0-6430A1573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93" r="7130" b="1"/>
          <a:stretch/>
        </p:blipFill>
        <p:spPr>
          <a:xfrm>
            <a:off x="561975" y="643468"/>
            <a:ext cx="10944225" cy="5571065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5BEB94-B837-45A6-82B3-4BE85D24397E}"/>
              </a:ext>
            </a:extLst>
          </p:cNvPr>
          <p:cNvSpPr txBox="1"/>
          <p:nvPr/>
        </p:nvSpPr>
        <p:spPr>
          <a:xfrm>
            <a:off x="2006600" y="6267785"/>
            <a:ext cx="814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จำนวนเทศบาลนคร (ทน.) ทั่วประเทศ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= 30 </a:t>
            </a:r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FC29C-5994-4155-B1AB-6D6E5397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2956519"/>
            <a:ext cx="948010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DDFB-43AE-4472-90A5-50B357B0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E6752-3148-424A-BFA6-69EA6A823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80" r="2" b="2750"/>
          <a:stretch/>
        </p:blipFill>
        <p:spPr>
          <a:xfrm>
            <a:off x="438150" y="438150"/>
            <a:ext cx="11306175" cy="54506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0A7391-1373-4DA1-B481-18A74C7D89E8}"/>
              </a:ext>
            </a:extLst>
          </p:cNvPr>
          <p:cNvSpPr txBox="1"/>
          <p:nvPr/>
        </p:nvSpPr>
        <p:spPr>
          <a:xfrm>
            <a:off x="2021468" y="6028391"/>
            <a:ext cx="814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จำนวนเทศบาลเมือง (ทม.) ทั่วประเทศ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= 185 </a:t>
            </a:r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A89CB-7BBF-4163-8D9E-A2E3279AB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244" y="3343275"/>
            <a:ext cx="833341" cy="8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C953-7ED8-40E3-A407-B2E968CA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D9F8-2576-462A-850F-8C0B6A4B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41D86-CB0C-47BC-98AC-B9D39EE7C428}"/>
              </a:ext>
            </a:extLst>
          </p:cNvPr>
          <p:cNvSpPr txBox="1"/>
          <p:nvPr/>
        </p:nvSpPr>
        <p:spPr>
          <a:xfrm>
            <a:off x="2021468" y="6028391"/>
            <a:ext cx="814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จำนวนเทศบาลตำบล (ทต.) ทั่วประเทศ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= 2,235 </a:t>
            </a:r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DD331-61F9-4FC1-A336-9FF49970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14" y="966785"/>
            <a:ext cx="7797770" cy="468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DD8D9-271E-4237-A9E9-D8B92912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358" y="3108919"/>
            <a:ext cx="642227" cy="6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BF56-8EEF-42B6-9942-7565469F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C655-1BDC-4263-A1CA-A0BF51E02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9385F-C129-41E6-9327-F431FA43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812934"/>
            <a:ext cx="7902098" cy="4749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53FF7-8417-4EB9-8624-2328020EFA92}"/>
              </a:ext>
            </a:extLst>
          </p:cNvPr>
          <p:cNvSpPr txBox="1"/>
          <p:nvPr/>
        </p:nvSpPr>
        <p:spPr>
          <a:xfrm>
            <a:off x="2221493" y="5794895"/>
            <a:ext cx="814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จำนวนองค์การบริหารส่วนตำบล (อบต.) ทั่วประเทศ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= 5,324 </a:t>
            </a:r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74A6E-96A9-48FF-97F7-202D6BAD1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08" y="3108919"/>
            <a:ext cx="642227" cy="6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4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5CBD-74D0-48D3-A015-54B94F7F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578" y="802956"/>
            <a:ext cx="3733482" cy="1454051"/>
          </a:xfrm>
        </p:spPr>
        <p:txBody>
          <a:bodyPr>
            <a:noAutofit/>
          </a:bodyPr>
          <a:lstStyle/>
          <a:p>
            <a:pPr algn="thaiDist"/>
            <a:r>
              <a:rPr 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องค์กรปกครองส่วนท้องถิ่นรูปแบบพิเศษ จำนวน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C1560-8DE9-4899-8207-FA0C6A967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261" r="14314" b="2"/>
          <a:stretch/>
        </p:blipFill>
        <p:spPr>
          <a:xfrm>
            <a:off x="1524020" y="907231"/>
            <a:ext cx="3628510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7B19-904B-49EF-BB8D-1765299C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364" y="2056261"/>
            <a:ext cx="3733482" cy="4608403"/>
          </a:xfrm>
        </p:spPr>
        <p:txBody>
          <a:bodyPr anchor="ctr">
            <a:normAutofit/>
          </a:bodyPr>
          <a:lstStyle/>
          <a:p>
            <a:pPr algn="thaiDist"/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อพ.สธ. </a:t>
            </a:r>
            <a:r>
              <a:rPr lang="en-US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sz="2400" b="1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จฬ. 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เป็นแม่ข่าย โดยมีเครือข่าย (ลูกข่าย) มหาวิทยาลัยที่ร่วมสนองพระราชดำริ อพ.สธ. ในกลุ่ม </a:t>
            </a:r>
            <a:r>
              <a:rPr lang="en-US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G5 – G6 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ใน กทม. ร่วมบูรณาการเชิงพื้นที่ ในภาพรวมของคณะทำงาน อพ.สธ. </a:t>
            </a:r>
            <a:r>
              <a:rPr lang="en-US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กทม. จำนวน </a:t>
            </a:r>
            <a:r>
              <a:rPr lang="en-US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 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กลุ่มเขต รวม </a:t>
            </a:r>
            <a:r>
              <a:rPr lang="en-US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50 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เขต </a:t>
            </a:r>
          </a:p>
          <a:p>
            <a:pPr algn="thaiDist"/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เมืองพัทยาเป็น อปท. รูปแบบพิเศษในจังหวัดชลบุรี ที่อยู่ในความดูแลของ อพ.สธ. </a:t>
            </a:r>
            <a:r>
              <a:rPr lang="en-US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–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จฬ. ด้วยเช่นกัน โดยให้ทางศูนย์ประสานงาน อพ.สธ.</a:t>
            </a:r>
            <a:r>
              <a:rPr lang="en-US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มบ. รับผิดชอบ มี อพ.สธ. </a:t>
            </a:r>
            <a:r>
              <a:rPr lang="en-US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sz="2400" dirty="0">
                <a:solidFill>
                  <a:srgbClr val="0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จ.ชลบุรี เป็นเครือข่าย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F7DA6-3A7A-49E4-B5F1-8EE42AC3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295" y="2386996"/>
            <a:ext cx="1345931" cy="1345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D5AB3-DA76-4256-9A1B-68A3E359D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58" y="4566914"/>
            <a:ext cx="1182207" cy="116846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135D8B86-2708-43DC-9AAA-97B0B3112A53}"/>
              </a:ext>
            </a:extLst>
          </p:cNvPr>
          <p:cNvSpPr/>
          <p:nvPr/>
        </p:nvSpPr>
        <p:spPr>
          <a:xfrm>
            <a:off x="4552951" y="2223919"/>
            <a:ext cx="1182207" cy="3895462"/>
          </a:xfrm>
          <a:prstGeom prst="leftBrace">
            <a:avLst/>
          </a:prstGeom>
          <a:noFill/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54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0DC53-ADBC-48B3-9CCC-940B560B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20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27A22-B979-49B2-A293-AE64B22A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4" y="365125"/>
            <a:ext cx="5324475" cy="1325563"/>
          </a:xfrm>
        </p:spPr>
        <p:txBody>
          <a:bodyPr/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 อปท. ที่เป็นแบบอย่างที่ดีในงานฐานทรัพยากรท้องถิ่น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F022-A85A-4CBC-BC21-C23B8500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440" y="1789368"/>
            <a:ext cx="44613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 </a:t>
            </a: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35 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endParaRPr lang="en-US" sz="32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รับป้ายฯ ปี </a:t>
            </a: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56 – 62 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 </a:t>
            </a: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31 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endParaRPr lang="en-US" sz="32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  <a:hlinkClick r:id="rId3"/>
              </a:rPr>
              <a:t>http://www.rspg.or.th/domestic/members/cer/domestic_cer.pdf</a:t>
            </a:r>
            <a:endParaRPr lang="en-US" sz="32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รับ ก.</a:t>
            </a: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1 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ปี </a:t>
            </a: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58-62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จำนวน </a:t>
            </a: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4 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</a:p>
          <a:p>
            <a:pPr marL="0" indent="0">
              <a:buNone/>
            </a:pP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  <a:hlinkClick r:id="rId4"/>
              </a:rPr>
              <a:t>http://www.rspg.or.th/domestic/members/cer/domestic_cer1.pdf</a:t>
            </a:r>
            <a:endParaRPr lang="th-TH" sz="32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endParaRPr lang="th-TH" sz="32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4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1D7E-095D-4906-AB38-C167E113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การประเมินผลงานฐานทรัพยากรท้องถิ่น ของ อปท. ปี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2553-428A-46DB-92CF-F0F52C2E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202" y="1825625"/>
            <a:ext cx="6950597" cy="4351338"/>
          </a:xfrm>
        </p:spPr>
        <p:txBody>
          <a:bodyPr/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ระดับป้าย จำนวน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6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</a:p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ระดับ ก.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1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</a:p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รวม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8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A90C4-B512-49EE-828F-E59F136E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7094"/>
            <a:ext cx="3565003" cy="5520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3C803-B2DA-4E4A-9B6B-703E14F4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5816"/>
            <a:ext cx="12192000" cy="242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9F22-6820-462F-B2DE-8DF6CF50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950" y="365125"/>
            <a:ext cx="6496050" cy="1325563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เครือข่ายการขับเคลื่อนเชิงบูรณาการ</a:t>
            </a:r>
            <a:endParaRPr lang="en-US" sz="4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05B08-5BEA-4A70-98AF-D759FED8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825625"/>
            <a:ext cx="62865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6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ภาค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77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18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กลุ่มจังหวัด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(G8)</a:t>
            </a:r>
          </a:p>
          <a:p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5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ศูนย์แม่ข่ายประสานงาน อพ.สธ.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(G5)</a:t>
            </a:r>
          </a:p>
          <a:p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23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ศูนย์ประสานงาน อพ.สธ.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(G5 – G6)</a:t>
            </a:r>
            <a:endParaRPr lang="th-TH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หน่วยงานร่วมสนองพระราชดำริ อพ.สธ.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กลุ่มต่างๆ ในจังหวัด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อปท. ทั่วประเทศ (สมาชิกฐานทรัพยากรท้องถิ่น)</a:t>
            </a:r>
          </a:p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สถานศึกษาทั่วประเทศ (สมาชิกสวนพฤกษศาสตร์โรงเรียน)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3F2F5-3E17-4074-B8DD-0E48BA8C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47173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0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4DD4-F6DC-4C99-865A-D877198A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75" y="4741949"/>
            <a:ext cx="5726766" cy="9521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เครือข่ายเชิงพื้นที่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Area-Based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) ระดับจังหวัดของ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ศูนย์แม่ข่ายประสานงาน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 อพ.สธ.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ทั้ง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5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" name="Picture 6" descr="A picture containing lamp, drawing, game, glass&#10;&#10;Description automatically generated">
            <a:extLst>
              <a:ext uri="{FF2B5EF4-FFF2-40B4-BE49-F238E27FC236}">
                <a16:creationId xmlns:a16="http://schemas.microsoft.com/office/drawing/2014/main" id="{46F447FD-FF85-44B8-A786-DF246265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14" y="321734"/>
            <a:ext cx="2804118" cy="3358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FD37D9-EB32-4FAB-9B78-AF2B43251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371" y="321733"/>
            <a:ext cx="1890640" cy="1890640"/>
          </a:xfrm>
          <a:prstGeom prst="rect">
            <a:avLst/>
          </a:prstGeom>
        </p:spPr>
      </p:pic>
      <p:pic>
        <p:nvPicPr>
          <p:cNvPr id="2050" name="Picture 2" descr="ระเบียนกิจกรรมนักศึกษา กองพัฒนานักศึกษาและศิษย์เก่าสัมพันธ์ ม ...">
            <a:extLst>
              <a:ext uri="{FF2B5EF4-FFF2-40B4-BE49-F238E27FC236}">
                <a16:creationId xmlns:a16="http://schemas.microsoft.com/office/drawing/2014/main" id="{16D08726-B112-490A-A5F4-5DBC6006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0395" y="2532825"/>
            <a:ext cx="1801922" cy="18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9022F2-3D88-4E0F-B323-0D3C56A6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89885" y="34719"/>
            <a:ext cx="1102940" cy="2250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8F4D6-681A-4DA7-88FB-15351D1BF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344" y="2532826"/>
            <a:ext cx="2181861" cy="1787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95EC2F-6375-4CFE-A77D-BFDC00663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083" y="4641675"/>
            <a:ext cx="1450547" cy="18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9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E7FC-4D31-4055-97FA-55DFD944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BB45-C07C-477A-A744-07A31848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5813"/>
            <a:ext cx="5257800" cy="4121150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ศูนย์แม่ข่ายประสานงานอพ.สธ.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มช.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รับผิดชอบ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16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จังหวัดภาคเหนือ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เครือข่ายศูนย์ประสานงาน อพ.สธ. จำนวน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7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 ได้แก่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 –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มจ. เชียงใหม่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มจ.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แพร่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มฟล.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มพ.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มน.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มรอ.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มร.ชม.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2A53A-6C2E-4C8E-BFD7-47B87C295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22" y="114605"/>
            <a:ext cx="2182557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7C1FC-80BD-410B-8E79-033A83FDD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913"/>
            <a:ext cx="1592701" cy="1546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019C7-6797-433F-93FB-947DFCA9E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201"/>
            <a:ext cx="5886450" cy="69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DBE6-F13C-46C1-8231-F42B9829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E91B0-7E7C-4923-B622-38DA0FC5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66675"/>
            <a:ext cx="941389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13B33-C3FC-4DD7-8D72-3B8BB509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" y="2439987"/>
            <a:ext cx="4905375" cy="4351338"/>
          </a:xfrm>
        </p:spPr>
        <p:txBody>
          <a:bodyPr/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ศูนย์แม่ข่ายประสานงาน อพ.สธ.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มข. รับผิดชอบ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14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จังหวัดภาคตะวันออกเฉียงเหนือ</a:t>
            </a:r>
          </a:p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เครือข่ายศูนย์ประสานงาน อพ.สธ. จำนวน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4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 ได้แก่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มทร.อีสาน วข.ขอนแก่น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มทร.อีสาน วข.สกลนคร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มร.อด.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มร.สน.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BEA6E-D702-412D-A677-EBEE5052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1" y="365124"/>
            <a:ext cx="1592701" cy="1546243"/>
          </a:xfrm>
          <a:prstGeom prst="rect">
            <a:avLst/>
          </a:prstGeom>
        </p:spPr>
      </p:pic>
      <p:pic>
        <p:nvPicPr>
          <p:cNvPr id="7" name="Picture 2" descr="ระเบียนกิจกรรมนักศึกษา กองพัฒนานักศึกษาและศิษย์เก่าสัมพันธ์ ม ...">
            <a:extLst>
              <a:ext uri="{FF2B5EF4-FFF2-40B4-BE49-F238E27FC236}">
                <a16:creationId xmlns:a16="http://schemas.microsoft.com/office/drawing/2014/main" id="{8BE2C669-D49C-4D4F-86DD-50EFE6EC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395" y="237285"/>
            <a:ext cx="1801922" cy="18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1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6546-4560-402D-AC96-5866A763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783B-CC5F-470F-9567-DC31640C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2141537"/>
            <a:ext cx="3231721" cy="4351338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ศูนย์แม่ข่ายประสานงาน อพ.สธ.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–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มทส. รับผิดชอบ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จังหวัดภาคตะวันออกเฉียงเหนือ</a:t>
            </a:r>
          </a:p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เครือข่ายศูนย์ประสานงาน อพ.สธ. จำนวน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4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 ได้แก่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มทร.อีสาน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มทร.อีสาน วข.สุรินทร์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มรภ.อบ.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มอบ.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C3543-170F-4720-8D85-EE3428CB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47" y="1027906"/>
            <a:ext cx="8836453" cy="5104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45267-4DEC-4A56-A86B-B145C011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8" y="365125"/>
            <a:ext cx="1592701" cy="1546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E3F6A-F6D5-4A4D-B3A4-431758BA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9" y="171441"/>
            <a:ext cx="1450547" cy="18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D14C-21C4-45B0-A349-E492872E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0D00-D7E6-44D2-B8FE-AFF86432E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825625"/>
            <a:ext cx="4667250" cy="4351338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ศูนย์แม่ข่ายประสานงาน อพ.สธ.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–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จฬ. รับผิดชอบ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27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จังหวัดภาคกลาง และภาคตะวันออก</a:t>
            </a:r>
          </a:p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เครือข่ายศูนย์ประสานงาน อพ.สธ. จำนวน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6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 ได้แก่</a:t>
            </a:r>
            <a:endParaRPr lang="en-US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-MU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วข.พญาไท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-MU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วข.ศาลายา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-MU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วข.กาญจนบุรี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มรว.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มทร.สุวรรณภูมิ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82C01-C34A-4D57-97E4-2D66E086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"/>
            <a:ext cx="764215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37C00-F35E-4A77-9695-3ADBF12D4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3" y="199320"/>
            <a:ext cx="1591194" cy="154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8AED9-02D6-4E06-BA7F-05008EE57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147" y="0"/>
            <a:ext cx="189602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6F6B-CEA8-4E00-B41F-52319818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7F2C5-D389-464F-A929-FC2245B7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7437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AA2F-7843-442A-9A7E-50E0536C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026" y="2274711"/>
            <a:ext cx="5438774" cy="4351338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ศูนย์แม่ข่ายประสานงาน อพ.สธ.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–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มอ. รับผิดชอบ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14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จังหวัดภาคใต้ และภาคใต้ชายแดน เครือข่ายศูนย์ประสานงาน อพ.สธ. จำนวน </a:t>
            </a:r>
            <a:r>
              <a:rPr lang="en-US" b="1" dirty="0">
                <a:latin typeface="FreesiaUPC" panose="020B0604020202020204" pitchFamily="34" charset="-34"/>
                <a:cs typeface="FreesiaUPC" panose="020B0604020202020204" pitchFamily="34" charset="-34"/>
              </a:rPr>
              <a:t>6 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แห่ง ได้แก่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มจ. ชุมพร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มวล.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มรส.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มทร.ศรีวิชัย วข.นครศรีธรรมราช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มทร.ศรีวิชัย วข.ตรัง</a:t>
            </a:r>
          </a:p>
          <a:p>
            <a:pPr marL="514350" indent="-514350"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อพ.สธ.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มทร.ศรีวิชัย วข.สงขลา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AC867-A697-413B-B5EE-BD2AF166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30" y="726193"/>
            <a:ext cx="1591194" cy="1548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D0867-A3DA-4287-A559-B2A5172B7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50860" y="23813"/>
            <a:ext cx="1102940" cy="2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E94B-2856-4E54-AEC1-AC8C1871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365125"/>
            <a:ext cx="11668125" cy="1325563"/>
          </a:xfrm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ศูนย์แม่ข่ายฯ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จำนวนเครือข่ายระดับจังหวัด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ระดับท้องถิ่น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505877-F431-47CC-AA0C-8B8443F2F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436003"/>
              </p:ext>
            </p:extLst>
          </p:nvPr>
        </p:nvGraphicFramePr>
        <p:xfrm>
          <a:off x="466725" y="1800530"/>
          <a:ext cx="11258552" cy="4692345"/>
        </p:xfrm>
        <a:graphic>
          <a:graphicData uri="http://schemas.openxmlformats.org/drawingml/2006/table">
            <a:tbl>
              <a:tblPr/>
              <a:tblGrid>
                <a:gridCol w="1494228">
                  <a:extLst>
                    <a:ext uri="{9D8B030D-6E8A-4147-A177-3AD203B41FA5}">
                      <a16:colId xmlns:a16="http://schemas.microsoft.com/office/drawing/2014/main" val="521678412"/>
                    </a:ext>
                  </a:extLst>
                </a:gridCol>
                <a:gridCol w="1313528">
                  <a:extLst>
                    <a:ext uri="{9D8B030D-6E8A-4147-A177-3AD203B41FA5}">
                      <a16:colId xmlns:a16="http://schemas.microsoft.com/office/drawing/2014/main" val="3294659051"/>
                    </a:ext>
                  </a:extLst>
                </a:gridCol>
                <a:gridCol w="949682">
                  <a:extLst>
                    <a:ext uri="{9D8B030D-6E8A-4147-A177-3AD203B41FA5}">
                      <a16:colId xmlns:a16="http://schemas.microsoft.com/office/drawing/2014/main" val="1283721276"/>
                    </a:ext>
                  </a:extLst>
                </a:gridCol>
                <a:gridCol w="880865">
                  <a:extLst>
                    <a:ext uri="{9D8B030D-6E8A-4147-A177-3AD203B41FA5}">
                      <a16:colId xmlns:a16="http://schemas.microsoft.com/office/drawing/2014/main" val="1837925729"/>
                    </a:ext>
                  </a:extLst>
                </a:gridCol>
                <a:gridCol w="812047">
                  <a:extLst>
                    <a:ext uri="{9D8B030D-6E8A-4147-A177-3AD203B41FA5}">
                      <a16:colId xmlns:a16="http://schemas.microsoft.com/office/drawing/2014/main" val="2260685693"/>
                    </a:ext>
                  </a:extLst>
                </a:gridCol>
                <a:gridCol w="812047">
                  <a:extLst>
                    <a:ext uri="{9D8B030D-6E8A-4147-A177-3AD203B41FA5}">
                      <a16:colId xmlns:a16="http://schemas.microsoft.com/office/drawing/2014/main" val="3571030148"/>
                    </a:ext>
                  </a:extLst>
                </a:gridCol>
                <a:gridCol w="812047">
                  <a:extLst>
                    <a:ext uri="{9D8B030D-6E8A-4147-A177-3AD203B41FA5}">
                      <a16:colId xmlns:a16="http://schemas.microsoft.com/office/drawing/2014/main" val="3661793848"/>
                    </a:ext>
                  </a:extLst>
                </a:gridCol>
                <a:gridCol w="894629">
                  <a:extLst>
                    <a:ext uri="{9D8B030D-6E8A-4147-A177-3AD203B41FA5}">
                      <a16:colId xmlns:a16="http://schemas.microsoft.com/office/drawing/2014/main" val="3479275075"/>
                    </a:ext>
                  </a:extLst>
                </a:gridCol>
                <a:gridCol w="1858074">
                  <a:extLst>
                    <a:ext uri="{9D8B030D-6E8A-4147-A177-3AD203B41FA5}">
                      <a16:colId xmlns:a16="http://schemas.microsoft.com/office/drawing/2014/main" val="518477924"/>
                    </a:ext>
                  </a:extLst>
                </a:gridCol>
                <a:gridCol w="1431405">
                  <a:extLst>
                    <a:ext uri="{9D8B030D-6E8A-4147-A177-3AD203B41FA5}">
                      <a16:colId xmlns:a16="http://schemas.microsoft.com/office/drawing/2014/main" val="1346599684"/>
                    </a:ext>
                  </a:extLst>
                </a:gridCol>
              </a:tblGrid>
              <a:tr h="10618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ศูนย์แม่ข่ายฯ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จำนวนศูนย์ประสานงานฯ เครือข่าย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จำนวนจังหวัด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 อบจ.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 ทน.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 ทม.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 ทต.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 อบต.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 อปท. รูปแบบพิเศษ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 อปท. ทั้งหมด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31879"/>
                  </a:ext>
                </a:extLst>
              </a:tr>
              <a:tr h="60508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อพ.สธ. - มช.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</a:t>
                      </a:r>
                      <a:endParaRPr lang="th-TH" sz="2000" b="0" i="0" u="none" strike="noStrike" dirty="0">
                        <a:solidFill>
                          <a:srgbClr val="E7E6E6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30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518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1,058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 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1,628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54482"/>
                  </a:ext>
                </a:extLst>
              </a:tr>
              <a:tr h="60508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อพ.สธ. - มข.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</a:t>
                      </a:r>
                      <a:endParaRPr lang="th-TH" sz="2000" b="0" i="0" u="none" strike="noStrike" dirty="0">
                        <a:solidFill>
                          <a:srgbClr val="E7E6E6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14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14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22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552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1,061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 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1,652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35708"/>
                  </a:ext>
                </a:extLst>
              </a:tr>
              <a:tr h="60508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อพ.สธ. - มทส.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15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295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997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 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1,315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85433"/>
                  </a:ext>
                </a:extLst>
              </a:tr>
              <a:tr h="60508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อพ.สธ. - จฬ.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27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11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82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566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1,380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2,067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20199"/>
                  </a:ext>
                </a:extLst>
              </a:tr>
              <a:tr h="60508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อพ.สธ. - มอ.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6</a:t>
                      </a:r>
                      <a:endParaRPr lang="th-TH" sz="2000" b="0" i="0" u="none" strike="noStrike" dirty="0">
                        <a:solidFill>
                          <a:srgbClr val="E7E6E6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14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14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8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304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828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 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E7E6E6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1,190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66836"/>
                  </a:ext>
                </a:extLst>
              </a:tr>
              <a:tr h="60508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รวม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 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77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76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30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185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2,235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5,324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</a:t>
                      </a:r>
                    </a:p>
                  </a:txBody>
                  <a:tcPr marL="4821" marR="4821" marT="4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7,852</a:t>
                      </a:r>
                    </a:p>
                  </a:txBody>
                  <a:tcPr marL="4821" marR="4821" marT="4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2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0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697</Words>
  <Application>Microsoft Office PowerPoint</Application>
  <PresentationFormat>Widescreen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FreesiaUPC</vt:lpstr>
      <vt:lpstr>Office Theme</vt:lpstr>
      <vt:lpstr>โครงการอนุรักษ์พันธุกรรมพืชอันเนื่องมาจากพระราชดำริ  สมเด็จพระเทพรัตนราชสุดาฯ สยามบรมราชกุมารี (อพ.สธ.)</vt:lpstr>
      <vt:lpstr>เครือข่ายการขับเคลื่อนเชิงบูรณาการ</vt:lpstr>
      <vt:lpstr>เครือข่ายเชิงพื้นที่ (Area-Based) ระดับจังหวัดของศูนย์แม่ข่ายประสานงาน อพ.สธ. ทั้ง 5 แห่ง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ศูนย์แม่ข่ายฯ : จำนวนเครือข่ายระดับจังหวัด-ระดับท้องถิ่น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องค์กรปกครองส่วนท้องถิ่นรูปแบบพิเศษ จำนวน 2 แห่ง</vt:lpstr>
      <vt:lpstr>ตัวอย่าง อปท. ที่เป็นแบบอย่างที่ดีในงานฐานทรัพยากรท้องถิ่น</vt:lpstr>
      <vt:lpstr>การประเมินผลงานฐานทรัพยากรท้องถิ่น ของ อปท. ปี 64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โครงการอนุรักษ์พันธุกรรมพืชอันเนื่องมาจากพระราชดำริ  สมเด็จพระเทพรัตนราชสุดาฯ สยามบรมราชกุมารี (อพ.สธ.)</dc:title>
  <dc:creator>Niruth Barose</dc:creator>
  <cp:lastModifiedBy>Niruth Barose</cp:lastModifiedBy>
  <cp:revision>9</cp:revision>
  <dcterms:created xsi:type="dcterms:W3CDTF">2021-02-07T10:40:44Z</dcterms:created>
  <dcterms:modified xsi:type="dcterms:W3CDTF">2021-02-07T12:14:52Z</dcterms:modified>
</cp:coreProperties>
</file>